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and @ana@parentingforlifelonghealth.org 
Could you update this slide with Nancy, Lupita, and Ana's photos and details?</p:text>
  </p:cm>
  <p:cm authorId="1" idx="1" dt="2024-02-01T23:39:46.619">
    <p:pos x="6000" y="0"/>
    <p:text>mine ready!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Add a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Add slides with the correct response for discussion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Update at the end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Update the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Add the introduction onboarding video here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Add self-care video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To be updated once Facilitator App is up in Spanish</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Add a video on taking a pause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Add a video on adding a parent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Add the video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Highlight key points in brief </a:t>
            </a: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So what are parenting programmes?</a:t>
            </a:r>
          </a:p>
          <a:p>
            <a:pPr indent="-228600" lvl="0" marL="457200" rtl="0" algn="l">
              <a:lnSpc>
                <a:spcPct val="100000"/>
              </a:lnSpc>
              <a:spcBef>
                <a:spcPts val="0"/>
              </a:spcBef>
              <a:spcAft>
                <a:spcPts val="0"/>
              </a:spcAft>
              <a:buSzPts val="1100"/>
              <a:buNone/>
            </a:pPr>
          </a:p>
          <a:p>
            <a:pPr indent="0" lvl="0" marL="0" rtl="0" algn="l">
              <a:lnSpc>
                <a:spcPct val="100000"/>
              </a:lnSpc>
              <a:spcBef>
                <a:spcPts val="0"/>
              </a:spcBef>
              <a:spcAft>
                <a:spcPts val="0"/>
              </a:spcAft>
              <a:buNone/>
            </a:pPr>
            <a:r>
              <a:t>Based on our reviews of over 400 randomised trials, parenting programmes are generally a structured intervention directed at parents or other caregivers that aim to improve parent-child interaction and quality of parenting a child receives. They mainly focus behaviour change – on learning and practicing new skills and most programmes are based on similar content and principles including PMT, Dia a Dia, Strengthening Families, Triple-P, and PLH. </a:t>
            </a: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defRPr sz="1100">
                <a:solidFill>
                  <a:schemeClr val="dk1"/>
                </a:solidFill>
              </a:defRPr>
            </a:pPr>
            <a:r>
              <a:t>Parenting interventions are  structured and usually come with clear step-by-step instructions and job-aids to ensure that they are delivered with close fidelity to the model intervention as tested and shown to be effective.They focus on improving the interaction between parents and children, by, for instance, promoting communication and play, reinforcing positive child behaviours, avoiding harsh discipline, and supporting child self-regulation and problem solving. </a:t>
            </a:r>
          </a:p>
          <a:p>
            <a:pPr indent="-228600" lvl="0" marL="457200" rtl="0" algn="l">
              <a:lnSpc>
                <a:spcPct val="100000"/>
              </a:lnSpc>
              <a:spcBef>
                <a:spcPts val="0"/>
              </a:spcBef>
              <a:spcAft>
                <a:spcPts val="0"/>
              </a:spcAft>
              <a:buSzPts val="1100"/>
              <a:buNone/>
            </a:p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t>The theory of change moving from core common components such as responsive caregiving, mental health support, gender sensitive norms that aim to</a:t>
            </a:r>
          </a:p>
          <a:p>
            <a:pPr indent="-228600" lvl="2" marL="228600" rtl="0" algn="l">
              <a:lnSpc>
                <a:spcPct val="100000"/>
              </a:lnSpc>
              <a:spcBef>
                <a:spcPts val="0"/>
              </a:spcBef>
              <a:spcAft>
                <a:spcPts val="0"/>
              </a:spcAft>
              <a:buClr>
                <a:schemeClr val="dk1"/>
              </a:buClr>
              <a:buSzPts val="1200"/>
              <a:buFont typeface="Arial"/>
              <a:buAutoNum type="arabicPeriod"/>
            </a:pPr>
            <a:r>
              <a:t>Improve parenting skills increasing quality time together, socio-emotional regulation, positive reinforcement, nonviolent discipline, which then</a:t>
            </a:r>
          </a:p>
          <a:p>
            <a:pPr indent="-228600" lvl="2" marL="228600" rtl="0" algn="l">
              <a:lnSpc>
                <a:spcPct val="100000"/>
              </a:lnSpc>
              <a:spcBef>
                <a:spcPts val="0"/>
              </a:spcBef>
              <a:spcAft>
                <a:spcPts val="0"/>
              </a:spcAft>
              <a:buClr>
                <a:schemeClr val="dk1"/>
              </a:buClr>
              <a:buSzPts val="1200"/>
              <a:buFont typeface="Arial"/>
              <a:buAutoNum type="arabicPeriod"/>
            </a:pPr>
            <a:r>
              <a:t>Impact parenting outcomes including increased knowledge, reduced harsh parenting, increased positive and responsive parenting, and improved emotional wellbeing, which drive </a:t>
            </a:r>
          </a:p>
          <a:p>
            <a:pPr indent="-228600" lvl="2" marL="228600" rtl="0" algn="l">
              <a:lnSpc>
                <a:spcPct val="100000"/>
              </a:lnSpc>
              <a:spcBef>
                <a:spcPts val="0"/>
              </a:spcBef>
              <a:spcAft>
                <a:spcPts val="0"/>
              </a:spcAft>
              <a:buClr>
                <a:schemeClr val="dk1"/>
              </a:buClr>
              <a:buSzPts val="1200"/>
              <a:buFont typeface="Arial"/>
              <a:buAutoNum type="arabicPeriod"/>
            </a:pPr>
            <a:r>
              <a:t>Both positive adult outcomes such as improved relationships, equitable gender norms, and mental health</a:t>
            </a:r>
          </a:p>
          <a:p>
            <a:pPr indent="-228600" lvl="2" marL="228600" rtl="0" algn="l">
              <a:lnSpc>
                <a:spcPct val="100000"/>
              </a:lnSpc>
              <a:spcBef>
                <a:spcPts val="0"/>
              </a:spcBef>
              <a:spcAft>
                <a:spcPts val="0"/>
              </a:spcAft>
              <a:buClr>
                <a:schemeClr val="dk1"/>
              </a:buClr>
              <a:buSzPts val="1200"/>
              <a:buFont typeface="Arial"/>
              <a:buAutoNum type="arabicPeriod"/>
            </a:pPr>
            <a:r>
              <a:t>And child outcomes such as reduced behavior problems, experience of violence, improved mental health, and development</a:t>
            </a:r>
          </a:p>
          <a:p>
            <a:pPr indent="-228600" lvl="2" marL="228600" rtl="0" algn="l">
              <a:lnSpc>
                <a:spcPct val="100000"/>
              </a:lnSpc>
              <a:spcBef>
                <a:spcPts val="0"/>
              </a:spcBef>
              <a:spcAft>
                <a:spcPts val="0"/>
              </a:spcAft>
              <a:buClr>
                <a:schemeClr val="dk1"/>
              </a:buClr>
              <a:buSzPts val="1200"/>
              <a:buFont typeface="Arial"/>
              <a:buAutoNum type="arabicPeriod"/>
            </a:pPr>
            <a:r>
              <a:t>And ultimately societal outcomes – reduced inequities and more human capital</a:t>
            </a:r>
          </a:p>
          <a:p>
            <a:pPr indent="0" lvl="2" marL="0" rtl="0" algn="l">
              <a:lnSpc>
                <a:spcPct val="100000"/>
              </a:lnSpc>
              <a:spcBef>
                <a:spcPts val="0"/>
              </a:spcBef>
              <a:spcAft>
                <a:spcPts val="0"/>
              </a:spcAft>
              <a:buClr>
                <a:schemeClr val="lt1"/>
              </a:buClr>
              <a:buSzPts val="1200"/>
              <a:buFont typeface="Arial"/>
              <a:buNone/>
            </a:pPr>
          </a:p>
          <a:p>
            <a:pPr indent="0" lvl="2" marL="0" rtl="0" algn="l">
              <a:lnSpc>
                <a:spcPct val="100000"/>
              </a:lnSpc>
              <a:spcBef>
                <a:spcPts val="0"/>
              </a:spcBef>
              <a:spcAft>
                <a:spcPts val="0"/>
              </a:spcAft>
              <a:buClr>
                <a:schemeClr val="lt1"/>
              </a:buClr>
              <a:buSzPts val="1200"/>
              <a:buFont typeface="Arial"/>
              <a:buNone/>
            </a:pPr>
          </a:p>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Highlight the uniqueness of the program, and collaboration between DIF, NIP, PLH and UNICEF. Evidence-based intervention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There are three parts to Crianza con Conciencia </a:t>
            </a:r>
          </a:p>
          <a:p>
            <a:pPr indent="0" lvl="0" marL="0" rtl="0" algn="l">
              <a:lnSpc>
                <a:spcPct val="100000"/>
              </a:lnSpc>
              <a:spcBef>
                <a:spcPts val="0"/>
              </a:spcBef>
              <a:spcAft>
                <a:spcPts val="0"/>
              </a:spcAft>
              <a:buSzPts val="1100"/>
              <a:buNone/>
            </a:pPr>
          </a:p>
          <a:p>
            <a:pPr indent="0" lvl="0" marL="0" rtl="0" algn="just">
              <a:lnSpc>
                <a:spcPct val="150000"/>
              </a:lnSpc>
              <a:spcBef>
                <a:spcPts val="0"/>
              </a:spcBef>
              <a:spcAft>
                <a:spcPts val="0"/>
              </a:spcAft>
              <a:buNone/>
            </a:pPr>
            <a:endParaRPr b="1">
              <a:solidFill>
                <a:schemeClr val="dk1"/>
              </a:solidFill>
            </a:endParaRPr>
          </a:p>
          <a:p>
            <a:pPr indent="0" lvl="0" marL="0" rtl="0" algn="just">
              <a:lnSpc>
                <a:spcPct val="150000"/>
              </a:lnSpc>
              <a:spcBef>
                <a:spcPts val="1200"/>
              </a:spcBef>
              <a:spcAft>
                <a:spcPts val="0"/>
              </a:spcAft>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Here is an overview of the parent’s experience for the core course, which comprises the first 5 days. An in-person onboarding session including digital literacy training, then 5 lessons, averaging about 5-minutes, with home activities. They also receive encouragement messages, reminders to complete their lessons, support, and content from facilitators. At the end of the 5 days after the course has been completed, they receive a certificate of completion and the facilitator conducts a closing session. </a:t>
            </a:r>
          </a:p>
          <a:p>
            <a:pPr indent="0" lvl="0" marL="0" rtl="0" algn="l">
              <a:spcBef>
                <a:spcPts val="0"/>
              </a:spcBef>
              <a:spcAft>
                <a:spcPts val="0"/>
              </a:spcAft>
              <a:buNone/>
            </a:pPr>
          </a:p>
          <a:p>
            <a:pPr indent="0" lvl="0" marL="0" rtl="0" algn="l">
              <a:spcBef>
                <a:spcPts val="0"/>
              </a:spcBef>
              <a:spcAft>
                <a:spcPts val="0"/>
              </a:spcAft>
              <a:buNone/>
            </a:pPr>
          </a:p>
          <a:p>
            <a:pPr indent="0" lvl="0" marL="0" rtl="0" algn="l">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retos y desafíos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Abuse</a:t>
            </a:r>
            <a: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Violence against children </a:t>
            </a:r>
            <a: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Child exploitation </a:t>
            </a:r>
            <a: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a:solidFill>
                  <a:schemeClr val="accent5"/>
                </a:solidFill>
              </a:rPr>
              <a:t>If you have any SEA allegations against PLH, you can </a:t>
            </a:r>
            <a:r>
              <a:rPr b="1" u="sng">
                <a:solidFill>
                  <a:schemeClr val="hlink"/>
                </a:solidFill>
                <a:hlinkClick r:id="rId3"/>
              </a:rPr>
              <a:t>fill this form</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defRPr b="1" sz="1200">
                <a:solidFill>
                  <a:srgbClr val="123D5D"/>
                </a:solidFill>
              </a:defRPr>
            </a:pPr>
            <a:r>
              <a:rPr>
                <a:latin typeface="Arial"/>
                <a:ea typeface="Arial"/>
                <a:cs typeface="Arial"/>
                <a:sym typeface="Arial"/>
              </a:rPr>
              <a:t>En </a:t>
            </a:r>
            <a:r>
              <a:t>México,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15% de los jóvenes en México experimentan problemas de salud mental y 31% de los adolescentes presentan al menos un síntoma de depresión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16,7% de los adultos mexicanos presentan síntomas de depresión.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acoso (bullying) y la violencia son los problemas que más se presentan en los niveles escolares de primaria, secundaria y preparatoria.</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 enfermedad mental en niños se asocia con problemas de aprendizaje, afectaciones en el desarrollo y consumo de sustancias.</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Las intervenciones en donde participan los padres para mejorar la salud mental de sus niños y niñas tienen una base de evidencia sólida cuando se han aplicado en otros contextos.</a:t>
            </a:r>
            <a:endParaRPr sz="1200">
              <a:solidFill>
                <a:srgbClr val="123D5D"/>
              </a:solidFill>
            </a:endParaRPr>
          </a:p>
          <a:p>
            <a:pPr indent="0" lvl="0" marL="0" marR="0" rtl="0" algn="l">
              <a:lnSpc>
                <a:spcPct val="100000"/>
              </a:lnSpc>
              <a:spcBef>
                <a:spcPts val="1000"/>
              </a:spcBef>
              <a:spcAft>
                <a:spcPts val="0"/>
              </a:spcAft>
              <a:buNone/>
              <a:defRPr sz="12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4">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Safeguarding in Crianza con Conciencia chatbot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Automated Risk Recognition:</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Chatbot utilizes automated processes to identify high-risk keywords (e.g, vomit, kidnap, abuse)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Detection system in place to identify and respond to dangerous and violent situations.</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Empathetic Response by the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Upon detection, Chatbot provides an empathetic and empowering response.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Ensures a supportive environment for individuals disclosing sensitive information.</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Offers Assistance :</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Offers contact details for professional help (e.g., police, ambulance, hotline).</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Includes information on local support resources and hotlines for self-referral.</a:t>
            </a:r>
            <a:endParaRPr>
              <a:solidFill>
                <a:schemeClr val="accent5"/>
              </a:solidFill>
            </a:endParaRPr>
          </a:p>
          <a:p>
            <a:pPr indent="0" lvl="0" marL="0" marR="0" rtl="0" algn="l">
              <a:lnSpc>
                <a:spcPct val="150000"/>
              </a:lnSpc>
              <a:spcBef>
                <a:spcPts val="0"/>
              </a:spcBef>
              <a:spcAft>
                <a:spcPts val="0"/>
              </a:spcAft>
              <a:buNone/>
              <a:defRPr i="1">
                <a:solidFill>
                  <a:schemeClr val="accent5"/>
                </a:solidFill>
              </a:defRPr>
            </a:pPr>
            <a:r>
              <a:t>Parents can access safeguarding support by simply typing HELP in the Crianza con Conciencia+ chatbot.</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Know your organisation’s child safeguarding policies and referral procedures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defRPr sz="1500">
                <a:solidFill>
                  <a:srgbClr val="0D3F5E"/>
                </a:solidFill>
                <a:highlight>
                  <a:srgbClr val="FFFFFF"/>
                </a:highlight>
                <a:latin typeface="Roboto"/>
                <a:ea typeface="Roboto"/>
                <a:cs typeface="Roboto"/>
                <a:sym typeface="Roboto"/>
              </a:defRPr>
            </a:pPr>
            <a:r>
              <a:t>The protocols will tell you what to do within your organisation if a caregiver or girl or boy reports abuse (e.g. who to report to, internal resources for supporting the girl or boy), as well as how to engage outside resources (e.g. local referral pathways, when to engage with authorities).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It is your responsibility to act regardless of whether you are responding to disclosures of past and/or present abuse.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defRPr sz="1500">
                <a:solidFill>
                  <a:srgbClr val="0D3F5E"/>
                </a:solidFill>
                <a:highlight>
                  <a:srgbClr val="FFFFFF"/>
                </a:highlight>
                <a:latin typeface="Roboto"/>
                <a:ea typeface="Roboto"/>
                <a:cs typeface="Roboto"/>
                <a:sym typeface="Roboto"/>
              </a:defRPr>
            </a:pPr>
            <a:r>
              <a:t>However, you are not responsible for resolving the situation on your own. It is important that you discuss the situation with your supervisor to agree on what steps to take next.</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Notify their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Safeguarding information on Formando Conciencia+ App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Explore the FAQ section of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2000">
              <a:solidFill>
                <a:srgbClr val="DB3514"/>
              </a:solidFill>
            </a:endParaRPr>
          </a:p>
          <a:p>
            <a:pPr indent="0" lvl="0" marL="0" rtl="0" algn="just">
              <a:lnSpc>
                <a:spcPct val="115000"/>
              </a:lnSpc>
              <a:spcBef>
                <a:spcPts val="0"/>
              </a:spcBef>
              <a:spcAft>
                <a:spcPts val="0"/>
              </a:spcAft>
              <a:buNone/>
              <a:defRPr b="1" sz="2000">
                <a:solidFill>
                  <a:srgbClr val="113D5C"/>
                </a:solidFill>
                <a:latin typeface="Noto Sans"/>
                <a:ea typeface="Noto Sans"/>
                <a:cs typeface="Noto Sans"/>
                <a:sym typeface="Noto Sans"/>
              </a:defRPr>
            </a:pPr>
            <a:r>
              <a:t>A parent needs support accessing ParentText,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2000">
                <a:solidFill>
                  <a:srgbClr val="113D5C"/>
                </a:solidFill>
                <a:latin typeface="Noto Sans"/>
                <a:ea typeface="Noto Sans"/>
                <a:cs typeface="Noto Sans"/>
                <a:sym typeface="Noto Sans"/>
              </a:defRPr>
            </a:pPr>
            <a: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Questions?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Loving Kindness Exercise</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Circle of Appreciation</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conduct the onboarding session and report attendance on the onboarding session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We will be reaching out to you to conduct interviews to learn from your experience in participating in the first ever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THANK YOU!</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  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  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Es un programa híbrido e innovador que usa herramientas digitales sencillas como WhatsApp para ayudar a padres, madres y cuidadores.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Aprendizaje a través del Chatbot de WhatsApp</a:t>
            </a:r>
            <a:endParaRPr b="1">
              <a:solidFill>
                <a:srgbClr val="1B3055"/>
              </a:solidFill>
            </a:endParaRPr>
          </a:p>
          <a:p>
            <a:pPr indent="0" lvl="0" marL="0" rtl="0" algn="l">
              <a:spcBef>
                <a:spcPts val="0"/>
              </a:spcBef>
              <a:spcAft>
                <a:spcPts val="0"/>
              </a:spcAft>
              <a:buNone/>
            </a:p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Grupo de Apoyo WhatsApp dirigido por facilitadores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defRPr sz="1500">
                <a:solidFill>
                  <a:schemeClr val="dk1"/>
                </a:solidFill>
              </a:defRPr>
            </a:pPr>
            <a:r>
              <a:t>Los padres, madres y cuidadores participarán en una sesión presencial - sesión de integración.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defRPr sz="1500">
                <a:solidFill>
                  <a:schemeClr val="dk1"/>
                </a:solidFill>
              </a:defRPr>
            </a:pPr>
            <a:r>
              <a:t>Estas sesiones sirven para darles la bienvenida a los padres, madres y cuidadores al programa de Crianza con Conciencia+, y proporcionarles apoyo en su proceso de integración al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defRPr>
                <a:solidFill>
                  <a:schemeClr val="dk1"/>
                </a:solidFill>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Aprendizaje a través del Chatbot de WhatsApp</a:t>
            </a:r>
            <a:endParaRPr b="1">
              <a:solidFill>
                <a:schemeClr val="lt1"/>
              </a:solidFill>
            </a:endParaRPr>
          </a:p>
          <a:p>
            <a:pPr indent="0" lvl="0" marL="0" rtl="0" algn="ctr">
              <a:spcBef>
                <a:spcPts val="0"/>
              </a:spcBef>
              <a:spcAft>
                <a:spcPts val="0"/>
              </a:spcAft>
              <a:buNone/>
            </a:pPr>
            <a:endParaRPr b="1">
              <a:solidFill>
                <a:srgbClr val="1B3055"/>
              </a:solidFill>
            </a:endParaRPr>
          </a:p>
          <a:p>
            <a:pPr indent="0" lvl="0" marL="0" rtl="0" algn="l">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1: Pasar Tiempo Uno a Uno con Mi Niño o Niña/Adolescente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2: Dar Reconocimiento y Halagar</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3: Crear una Rutina para el Tiempo Uno a Uno</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4: Identificar Emociones y Sentimientos durante el Tiempo Uno a Uno</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5: Mantener la Calma Cuando Haya Estrés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defRPr>
                <a:solidFill>
                  <a:schemeClr val="dk1"/>
                </a:solidFill>
              </a:defRPr>
            </a:pPr>
            <a:r>
              <a:t>Al final de los 5 días, los padres, madres y cuidadores recibirán un certificado de crianza positiva.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sz="1300">
                <a:solidFill>
                  <a:schemeClr val="dk1"/>
                </a:solidFill>
              </a:defRPr>
            </a:pPr>
            <a:r>
              <a:t>Los padres participan en sesiones de chat de WhatsApp para aprender a cuidar de su salud mental con el fin de apoyarse a sí mismos y a sus familias.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Los padres también pueden compartir sus experiencias con relación a las clases ofrecidas a través del chatbot de Crianza con Conciencia+.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Hay tres sesiones de chat: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defRPr sz="1300">
                <a:solidFill>
                  <a:schemeClr val="dk1"/>
                </a:solidFill>
              </a:defRPr>
            </a:pPr>
            <a:r>
              <a:t>Después de la sesión de integración: Bienvenida y presentaciones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3: Diálogo Interno: Sesión de chat de WhatsApp sobre el diálogo Interno y el estrés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5: Despedida </a:t>
            </a:r>
            <a:endParaRPr sz="1300">
              <a:solidFill>
                <a:schemeClr val="dk1"/>
              </a:solidFill>
            </a:endParaRPr>
          </a:p>
          <a:p>
            <a:pPr indent="0" lvl="0" marL="457200" rtl="0" algn="l">
              <a:lnSpc>
                <a:spcPct val="150000"/>
              </a:lnSpc>
              <a:spcBef>
                <a:spcPts val="0"/>
              </a:spcBef>
              <a:spcAft>
                <a:spcPts val="0"/>
              </a:spcAft>
              <a:buNone/>
            </a:pPr>
            <a:endParaRPr sz="1300">
              <a:solidFill>
                <a:schemeClr val="dk1"/>
              </a:solidFill>
            </a:endParaRPr>
          </a:p>
          <a:p>
            <a:pPr indent="0" lvl="0" marL="0" rtl="0" algn="l">
              <a:lnSpc>
                <a:spcPct val="150000"/>
              </a:lnSpc>
              <a:spcBef>
                <a:spcPts val="0"/>
              </a:spcBef>
              <a:spcAft>
                <a:spcPts val="0"/>
              </a:spcAft>
              <a:buNone/>
              <a:defRPr sz="1300">
                <a:solidFill>
                  <a:schemeClr val="dk1"/>
                </a:solidFill>
              </a:defRPr>
            </a:pPr>
            <a:r>
              <a:t>Toda la información sobre la sesión de chat de WhatsApp está en la App Formando Conciencia+.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Grupo de apoyo de WhatsApp dirigido por los Facilitadores</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1: </a:t>
            </a:r>
            <a:r>
              <a:t>Pasar tiempo Uno a Uno </a:t>
            </a:r>
            <a:br>
              <a:rPr lang="en-US" sz="1200">
                <a:solidFill>
                  <a:srgbClr val="013D5C"/>
                </a:solidFill>
              </a:rPr>
            </a:br>
            <a:r>
              <a:t>(5 min)</a:t>
            </a: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2: </a:t>
            </a:r>
            <a:r>
              <a:t>Dar reconocimiento (5 min) </a:t>
            </a: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3: </a:t>
            </a:r>
            <a:r>
              <a:t>Crear rutinas </a:t>
            </a:r>
            <a:br>
              <a:rPr lang="en-US" sz="1200">
                <a:solidFill>
                  <a:srgbClr val="013D5C"/>
                </a:solidFill>
              </a:rPr>
            </a:br>
            <a:r>
              <a:t>(5 min) </a:t>
            </a: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4: </a:t>
            </a:r>
            <a:r>
              <a:t>Identificar emociones </a:t>
            </a:r>
            <a:br>
              <a:rPr lang="en-US" sz="1200">
                <a:solidFill>
                  <a:srgbClr val="013D5C"/>
                </a:solidFill>
              </a:rPr>
            </a:br>
            <a:r>
              <a:t>(5 min) </a:t>
            </a: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5: </a:t>
            </a:r>
            <a:r>
              <a:t>Mantener la calma cuando hay estrés </a:t>
            </a:r>
            <a:r>
              <a:rPr i="1"/>
              <a:t>+ Certifícate </a:t>
            </a:r>
            <a:br>
              <a:rPr i="1" lang="en-US" sz="1200">
                <a:solidFill>
                  <a:srgbClr val="013D5C"/>
                </a:solidFill>
              </a:rPr>
            </a:br>
            <a:r>
              <a:rPr i="1"/>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Diálogo Interno</a:t>
            </a:r>
            <a:br>
              <a:rPr lang="en-US" sz="1200">
                <a:solidFill>
                  <a:srgbClr val="013D5C"/>
                </a:solidFill>
              </a:rPr>
            </a:br>
            <a:r>
              <a:t> (30 min)</a:t>
            </a: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Clausura </a:t>
            </a:r>
            <a:br>
              <a:rPr lang="en-US" sz="1200">
                <a:solidFill>
                  <a:srgbClr val="013D5C"/>
                </a:solidFill>
              </a:rPr>
            </a:br>
            <a:r>
              <a:t>(5 min)</a:t>
            </a: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Integración + Formación en Alfabetización Digital </a:t>
            </a:r>
            <a:br>
              <a:rPr lang="en-US" sz="1200">
                <a:solidFill>
                  <a:srgbClr val="013D5C"/>
                </a:solidFill>
              </a:rPr>
            </a:br>
            <a:r>
              <a:t>(2 horas)</a:t>
            </a: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Sesión Presencial con el Facilitador</a:t>
            </a: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Autoaprendizaje a través del </a:t>
            </a:r>
            <a:r>
              <a:rPr b="1"/>
              <a:t>Chatbot de WhatsApp</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Grupos de chat de WhatsApp con el Facilitador </a:t>
            </a: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defRPr b="1"/>
                      </a:pPr>
                      <a:r>
                        <a:t>Módulo </a:t>
                      </a:r>
                      <a:endParaRPr b="1"/>
                    </a:p>
                  </a:txBody>
                  <a:tcPr marT="91425" marB="91425" marR="91425" marL="91425"/>
                </a:tc>
                <a:tc>
                  <a:txBody>
                    <a:bodyPr/>
                    <a:lstStyle/>
                    <a:p>
                      <a:pPr indent="0" lvl="0" marL="0" rtl="0" algn="l">
                        <a:spcBef>
                          <a:spcPts val="0"/>
                        </a:spcBef>
                        <a:spcAft>
                          <a:spcPts val="0"/>
                        </a:spcAft>
                        <a:buNone/>
                        <a:defRPr b="1"/>
                      </a:pPr>
                      <a:r>
                        <a:t>Actividades </a:t>
                      </a:r>
                      <a:endParaRPr b="1"/>
                    </a:p>
                  </a:txBody>
                  <a:tcPr marT="91425" marB="91425" marR="91425" marL="91425"/>
                </a:tc>
                <a:tc>
                  <a:txBody>
                    <a:bodyPr/>
                    <a:lstStyle/>
                    <a:p>
                      <a:pPr indent="0" lvl="0" marL="0" rtl="0" algn="l">
                        <a:spcBef>
                          <a:spcPts val="0"/>
                        </a:spcBef>
                        <a:spcAft>
                          <a:spcPts val="0"/>
                        </a:spcAft>
                        <a:buNone/>
                        <a:defRPr b="1"/>
                      </a:pPr>
                      <a:r>
                        <a:t>Tiempo</a:t>
                      </a:r>
                      <a:endParaRPr b="1"/>
                    </a:p>
                  </a:txBody>
                  <a:tcPr marT="91425" marB="91425" marR="91425" marL="91425"/>
                </a:tc>
              </a:tr>
              <a:tr h="381000">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de la sesión de Integración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DB3614"/>
                </a:solidFill>
              </a:defRPr>
            </a:pPr>
            <a:r>
              <a:t>Aspectos básicos del </a:t>
            </a:r>
            <a:r>
              <a:rPr>
                <a:latin typeface="Arial"/>
                <a:ea typeface="Arial"/>
                <a:cs typeface="Arial"/>
                <a:sym typeface="Arial"/>
              </a:rPr>
              <a:t>Uso del Teléfono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defRPr sz="1700">
                <a:solidFill>
                  <a:srgbClr val="123D5D"/>
                </a:solidFill>
                <a:latin typeface="Arial"/>
                <a:ea typeface="Arial"/>
                <a:cs typeface="Arial"/>
                <a:sym typeface="Arial"/>
              </a:defRPr>
            </a:pPr>
            <a:r>
              <a:t>Prender y apagar 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 WhatsApp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Carga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Paquete de datos</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Almacenamiento interno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Conciencia digital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defRPr sz="1700">
                <a:solidFill>
                  <a:srgbClr val="123D5D"/>
                </a:solidFill>
                <a:latin typeface="Arial"/>
                <a:ea typeface="Arial"/>
                <a:cs typeface="Arial"/>
                <a:sym typeface="Arial"/>
              </a:defRPr>
            </a:pPr>
            <a:r>
              <a:t>Evita daños al teléfono</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Capacitador </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Co-capacitador</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2100">
                <a:solidFill>
                  <a:srgbClr val="DB3614"/>
                </a:solidFill>
              </a:defRPr>
            </a:pPr>
            <a:r>
              <a:rPr>
                <a:latin typeface="Arial"/>
                <a:ea typeface="Arial"/>
                <a:cs typeface="Arial"/>
                <a:sym typeface="Arial"/>
              </a:rPr>
              <a:t>Entrar al chatbot de </a:t>
            </a:r>
            <a:r>
              <a:t>Crianza con Conciencia+</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pPr>
            <a:r>
              <a:rPr>
                <a:solidFill>
                  <a:srgbClr val="123D5D"/>
                </a:solidFill>
                <a:latin typeface="Arial"/>
                <a:ea typeface="Arial"/>
                <a:cs typeface="Arial"/>
                <a:sym typeface="Arial"/>
              </a:rPr>
              <a:t>Guarda el </a:t>
            </a:r>
            <a:r>
              <a:rPr>
                <a:solidFill>
                  <a:srgbClr val="123D5D"/>
                </a:solidFill>
              </a:rPr>
              <a:t>número de teléfono de</a:t>
            </a:r>
            <a:r>
              <a:rPr>
                <a:solidFill>
                  <a:srgbClr val="123D5D"/>
                </a:solidFill>
                <a:latin typeface="Arial"/>
                <a:ea typeface="Arial"/>
                <a:cs typeface="Arial"/>
                <a:sym typeface="Arial"/>
              </a:rPr>
              <a:t> Crianza con Conciencia+ (</a:t>
            </a:r>
            <a:r>
              <a:rPr b="1">
                <a:solidFill>
                  <a:srgbClr val="DB3614"/>
                </a:solidFill>
              </a:rPr>
              <a:t>TBD</a:t>
            </a:r>
            <a:r>
              <a:rPr>
                <a:solidFill>
                  <a:srgbClr val="123D5D"/>
                </a:solidFill>
                <a:latin typeface="Arial"/>
                <a:ea typeface="Arial"/>
                <a:cs typeface="Arial"/>
                <a:sym typeface="Arial"/>
              </a:rPr>
              <a:t>) como contacto</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solidFill>
                  <a:srgbClr val="123D5D"/>
                </a:solidFill>
              </a:defRPr>
            </a:pPr>
            <a:r>
              <a:rPr>
                <a:latin typeface="Arial"/>
                <a:ea typeface="Arial"/>
                <a:cs typeface="Arial"/>
                <a:sym typeface="Arial"/>
              </a:rPr>
              <a:t>Abre WhatsApp → Busca '</a:t>
            </a:r>
            <a:r>
              <a:t>Crianza con Conciencia+</a:t>
            </a:r>
            <a:r>
              <a:rPr>
                <a:latin typeface="Arial"/>
                <a:ea typeface="Arial"/>
                <a:cs typeface="Arial"/>
                <a:sym typeface="Arial"/>
              </a:rPr>
              <a:t>' → Escribe </a:t>
            </a:r>
            <a:r>
              <a:rPr b="1"/>
              <a:t>ENTRENAR</a:t>
            </a:r>
            <a:r>
              <a:rPr>
                <a:latin typeface="Arial"/>
                <a:ea typeface="Arial"/>
                <a:cs typeface="Arial"/>
                <a:sym typeface="Arial"/>
              </a:rPr>
              <a:t> para iniciar el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defRPr sz="2000">
                <a:solidFill>
                  <a:srgbClr val="123D5D"/>
                </a:solidFill>
              </a:defRPr>
            </a:pPr>
            <a:r>
              <a:t>Escribe tu nombre y apellidos - También puedes usar un apodo</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defRPr sz="2000">
                <a:solidFill>
                  <a:srgbClr val="123D5D"/>
                </a:solidFill>
              </a:defRPr>
            </a:pPr>
            <a:r>
              <a:t>Escoge tu sexo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INTEGRACIÓN A LA EMPRESA AQUÍ]</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614"/>
                </a:solidFill>
              </a:defRPr>
            </a:pPr>
            <a:r>
              <a:rPr>
                <a:latin typeface="Arial"/>
                <a:ea typeface="Arial"/>
                <a:cs typeface="Arial"/>
                <a:sym typeface="Arial"/>
              </a:rPr>
              <a:t>Entrar al chatbot de </a:t>
            </a:r>
            <a:r>
              <a:t>Crianza con Conciencia+</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cómo quieres recibir los mensajes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Solo Texto e Imágenes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tu situación sentimental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Escribe el nombre de tu niña o niño.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Sexo de la niña o del niño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defRPr sz="1500">
                <a:solidFill>
                  <a:srgbClr val="123D5D"/>
                </a:solidFill>
              </a:defRPr>
            </a:pPr>
            <a:r>
              <a:t>Fecha de nacimiento de la niña o del niño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AUTOCUIDADO]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b="1" sz="1800">
                <a:solidFill>
                  <a:srgbClr val="DB3614"/>
                </a:solidFill>
              </a:defRPr>
            </a:pPr>
            <a:r>
              <a:t>¿Te atoraste en Crianza con Conciencia+? </a:t>
            </a:r>
            <a:endParaRPr b="1" sz="1800">
              <a:solidFill>
                <a:srgbClr val="DB3614"/>
              </a:solidFill>
            </a:endParaRPr>
          </a:p>
          <a:p>
            <a:pPr indent="0" lvl="0" marL="0" marR="0" rtl="0" algn="l">
              <a:lnSpc>
                <a:spcPct val="100000"/>
              </a:lnSpc>
              <a:spcBef>
                <a:spcPts val="1000"/>
              </a:spcBef>
              <a:spcAft>
                <a:spcPts val="0"/>
              </a:spcAft>
              <a:buNone/>
              <a:defRPr sz="1600">
                <a:solidFill>
                  <a:srgbClr val="0C4061"/>
                </a:solidFill>
              </a:defRPr>
            </a:pPr>
            <a:r>
              <a:t>Si no aparece el botón "SIGUIENTE", escribe SIGUIENTE en el chatbot </a:t>
            </a:r>
            <a:endParaRPr sz="1600">
              <a:solidFill>
                <a:srgbClr val="0C4061"/>
              </a:solidFill>
            </a:endParaRPr>
          </a:p>
          <a:p>
            <a:pPr indent="0" lvl="0" marL="0" marR="0" rtl="0" algn="l">
              <a:lnSpc>
                <a:spcPct val="100000"/>
              </a:lnSpc>
              <a:spcBef>
                <a:spcPts val="1000"/>
              </a:spcBef>
              <a:spcAft>
                <a:spcPts val="0"/>
              </a:spcAft>
              <a:buNone/>
            </a:pPr>
            <a:endParaRPr sz="1600">
              <a:solidFill>
                <a:srgbClr val="0C4061"/>
              </a:solidFill>
            </a:endParaRPr>
          </a:p>
          <a:p>
            <a:pPr indent="0" lvl="0" marL="0" rtl="0" algn="l">
              <a:spcBef>
                <a:spcPts val="1000"/>
              </a:spcBef>
              <a:spcAft>
                <a:spcPts val="0"/>
              </a:spcAft>
              <a:buClr>
                <a:schemeClr val="dk1"/>
              </a:buClr>
              <a:buSzPts val="1100"/>
              <a:buFont typeface="Arial"/>
              <a:buNone/>
              <a:defRPr b="1" sz="1800">
                <a:solidFill>
                  <a:srgbClr val="DB3614"/>
                </a:solidFill>
              </a:defRPr>
            </a:pPr>
            <a:r>
              <a:t>¿Cómo acceder al Menú Principal?</a:t>
            </a:r>
            <a:endParaRPr b="1" sz="1800">
              <a:solidFill>
                <a:srgbClr val="DB3614"/>
              </a:solidFill>
            </a:endParaRPr>
          </a:p>
          <a:p>
            <a:pPr indent="0" lvl="0" marL="0" rtl="0" algn="l">
              <a:spcBef>
                <a:spcPts val="1000"/>
              </a:spcBef>
              <a:spcAft>
                <a:spcPts val="0"/>
              </a:spcAft>
              <a:buNone/>
              <a:defRPr sz="1600">
                <a:solidFill>
                  <a:srgbClr val="0C4061"/>
                </a:solidFill>
              </a:defRPr>
            </a:pPr>
            <a:r>
              <a:t>Para tener acceso al Menú Principal en cualquier momento, escribe y manda la palabra MENÚ.</a:t>
            </a:r>
            <a:endParaRPr sz="1600">
              <a:solidFill>
                <a:srgbClr val="0C4061"/>
              </a:solidFill>
            </a:endParaRPr>
          </a:p>
          <a:p>
            <a:pPr indent="0" lvl="0" marL="0" rtl="0" algn="l">
              <a:spcBef>
                <a:spcPts val="1000"/>
              </a:spcBef>
              <a:spcAft>
                <a:spcPts val="0"/>
              </a:spcAft>
              <a:buNone/>
              <a:defRPr sz="1600">
                <a:solidFill>
                  <a:srgbClr val="0C4061"/>
                </a:solidFill>
              </a:defRPr>
            </a:pPr>
            <a:r>
              <a:t>Explora las opciones disponibles como seguir el progreso, ajustar la configuración, volver revisar la sesión de integración o buscar tips de navegación.</a:t>
            </a:r>
            <a:endParaRPr sz="1600">
              <a:solidFill>
                <a:srgbClr val="0C4061"/>
              </a:solidFill>
            </a:endParaRPr>
          </a:p>
          <a:p>
            <a:pPr indent="0" lvl="0" marL="0" rtl="0" algn="l">
              <a:spcBef>
                <a:spcPts val="1000"/>
              </a:spcBef>
              <a:spcAft>
                <a:spcPts val="0"/>
              </a:spcAft>
              <a:buNone/>
            </a:pPr>
            <a:endParaRPr sz="1600">
              <a:solidFill>
                <a:srgbClr val="0C4061"/>
              </a:solidFill>
            </a:endParaRPr>
          </a:p>
          <a:p>
            <a:pPr indent="0" lvl="0" marL="0" rtl="0" algn="l">
              <a:spcBef>
                <a:spcPts val="1000"/>
              </a:spcBef>
              <a:spcAft>
                <a:spcPts val="0"/>
              </a:spcAft>
              <a:buNone/>
              <a:defRPr b="1" sz="1800">
                <a:solidFill>
                  <a:srgbClr val="DB3614"/>
                </a:solidFill>
              </a:defRPr>
            </a:pPr>
            <a:r>
              <a:t>¿En caso de emergencia? </a:t>
            </a:r>
            <a:endParaRPr b="1" sz="1800">
              <a:solidFill>
                <a:srgbClr val="DB3614"/>
              </a:solidFill>
            </a:endParaRPr>
          </a:p>
          <a:p>
            <a:pPr indent="0" lvl="0" marL="0" rtl="0" algn="l">
              <a:spcBef>
                <a:spcPts val="1000"/>
              </a:spcBef>
              <a:spcAft>
                <a:spcPts val="0"/>
              </a:spcAft>
              <a:buNone/>
              <a:defRPr sz="1600">
                <a:solidFill>
                  <a:srgbClr val="0C4061"/>
                </a:solidFill>
              </a:defRPr>
            </a:pPr>
            <a:r>
              <a:t>Escribe y manda AYUDA para obtener recursos y contactos relacionados con violencia familiar, violencia sexual, la salud mental u otras situaciones urgentes.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Encuesta en Zoom para Conocerse Mejor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[Agrega el vídeo sobre la configuración del perfil en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chatbot escribiendo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Bienvenida y Presentaciones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Arial"/>
                <a:ea typeface="Arial"/>
                <a:cs typeface="Arial"/>
                <a:sym typeface="Arial"/>
              </a:defRPr>
            </a:pPr>
            <a:r>
              <a:t>Establezcamos algunas REGLAS GENERALES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Agrega el video de hacer una pausa (versión masculina)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Asegúrate de que todos estén de acuerdo y comprenden cada regla.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Formando Conciencia+ PF).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Formando Conciencia+ PF).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By the end of the year, there will be new courses on Crianza con Conciencia+ for parents.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adding a parent and co-parent on Formando Conciencia+ App]</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TRY IT YOURSELF!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Parent </a:t>
            </a:r>
            <a:endParaRPr b="1"/>
          </a:p>
          <a:p>
            <a:pPr indent="0" lvl="0" marL="0" rtl="0" algn="l">
              <a:spcBef>
                <a:spcPts val="0"/>
              </a:spcBef>
              <a:spcAft>
                <a:spcPts val="0"/>
              </a:spcAft>
              <a:buNone/>
            </a:pPr>
            <a:r>
              <a:rPr b="1"/>
              <a:t>First Name: </a:t>
            </a:r>
            <a:r>
              <a:t>Mario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121212</a:t>
            </a: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Co-Parent </a:t>
            </a:r>
            <a:endParaRPr b="1"/>
          </a:p>
          <a:p>
            <a:pPr indent="0" lvl="0" marL="0" rtl="0" algn="l">
              <a:spcBef>
                <a:spcPts val="0"/>
              </a:spcBef>
              <a:spcAft>
                <a:spcPts val="0"/>
              </a:spcAft>
              <a:buNone/>
            </a:pPr>
            <a:r>
              <a:rPr b="1"/>
              <a:t>First Name: </a:t>
            </a:r>
            <a:r>
              <a:t>Isabel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343434</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how to report attendance on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a:solidFill>
                  <a:schemeClr val="dk1"/>
                </a:solidFill>
              </a:defRPr>
            </a:pPr>
            <a:r>
              <a:t>Parents participate in WhatsApp chat sessions to learn how to take care of their mental health to support themselves and their families.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Parents may also share their experiences around the lessons offered via the Crianza con Conciencia+ chatbot.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5: Saying goodbye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All the information about WhatsApp chat session is on Formando Conciencia App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Support &amp; Engagement on WhatsApp</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[Add a video on how to share messages from Formando Conciencia+ App to WhatsApp Chat Session]</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PRACTICE </a:t>
            </a:r>
            <a:r>
              <a:t>the new positive parenting skills at home.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Thank you, Isabel, for sharing. It sounds like you had a challenging moment when your teen did not want to spend 1-on-1 time with you. I appreciate you sharing so honestly.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Thank you, Isabel, for sharing.</a:t>
            </a:r>
            <a:r>
              <a:rPr>
                <a:solidFill>
                  <a:schemeClr val="dk2"/>
                </a:solidFill>
              </a:rPr>
              <a:t> </a:t>
            </a:r>
            <a:r>
              <a:rPr>
                <a:solidFill>
                  <a:schemeClr val="lt1"/>
                </a:solidFill>
                <a:highlight>
                  <a:srgbClr val="00969A"/>
                </a:highlight>
              </a:rPr>
              <a:t>It sounds like you had a challenging moment when your teen did not want to spend 1-on-1 time with you.</a:t>
            </a:r>
            <a:r>
              <a:rPr>
                <a:solidFill>
                  <a:schemeClr val="dk2"/>
                </a:solidFill>
              </a:rPr>
              <a:t> </a:t>
            </a:r>
            <a:r>
              <a:rPr>
                <a:solidFill>
                  <a:schemeClr val="dk2"/>
                </a:solidFill>
                <a:highlight>
                  <a:srgbClr val="019FE4"/>
                </a:highlight>
              </a:rPr>
              <a:t>It is normal to feel like we are failing when things go wrong, especially when we are trying to make a difference.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Paraphrased what the parent said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Normalise the experience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What</a:t>
            </a:r>
            <a:r>
              <a:rPr>
                <a:solidFill>
                  <a:schemeClr val="dk2"/>
                </a:solidFill>
              </a:rPr>
              <a:t> </a:t>
            </a:r>
            <a:r>
              <a:rPr>
                <a:solidFill>
                  <a:schemeClr val="lt1"/>
                </a:solidFill>
                <a:highlight>
                  <a:srgbClr val="DB3614"/>
                </a:highlight>
              </a:rPr>
              <a:t>was your teen doing when you tried to have 1-on-1 time?</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situation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experiencias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I see… so she was busy on social media. </a:t>
            </a:r>
            <a:r>
              <a:rPr>
                <a:highlight>
                  <a:srgbClr val="E4027C"/>
                </a:highlight>
              </a:rPr>
              <a:t>How </a:t>
            </a:r>
            <a:r>
              <a:rPr>
                <a:highlight>
                  <a:srgbClr val="00969B"/>
                </a:highlight>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teen’s perspective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Paraphrases responses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Being a teen is also tough, there is so much to do. </a:t>
            </a:r>
            <a:r>
              <a:rPr>
                <a:solidFill>
                  <a:schemeClr val="lt1"/>
                </a:solidFill>
                <a:highlight>
                  <a:srgbClr val="E4027C"/>
                </a:highlight>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questions about parent’s perspective</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I hear you. Feeling hurt and frustrated is completely normal when these things happen. </a:t>
            </a:r>
            <a:r>
              <a:rPr>
                <a:highlight>
                  <a:srgbClr val="ED7D31"/>
                </a:highlight>
              </a:rPr>
              <a:t>When you said you are failing,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Making sure the parent knows you heard what they said by repeating it back to them.</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for more details </a:t>
            </a:r>
            <a:endParaRPr sz="1300"/>
          </a:p>
          <a:p>
            <a:pPr indent="0" lvl="0" marL="0" rtl="0" algn="ctr">
              <a:spcBef>
                <a:spcPts val="0"/>
              </a:spcBef>
              <a:spcAft>
                <a:spcPts val="0"/>
              </a:spcAft>
              <a:buNone/>
              <a:defRPr sz="1300"/>
            </a:pPr>
            <a:r>
              <a:t>Exploring parents’ perspective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It sounds like a tough situation. A lot of parents of teenagers feel that way.  Let’s explore ways to shift these thoughts. </a:t>
            </a:r>
            <a:r>
              <a:rPr>
                <a:solidFill>
                  <a:schemeClr val="lt1"/>
                </a:solidFill>
                <a:highlight>
                  <a:srgbClr val="00969A"/>
                </a:highlight>
              </a:rPr>
              <a:t>The first step is to notice when a negative thought arises.</a:t>
            </a:r>
            <a:r>
              <a:rPr>
                <a:solidFill>
                  <a:schemeClr val="dk2"/>
                </a:solidFill>
              </a:rPr>
              <a:t> </a:t>
            </a:r>
            <a:r>
              <a:rPr>
                <a:solidFill>
                  <a:schemeClr val="dk2"/>
                </a:solidFill>
                <a:highlight>
                  <a:srgbClr val="019FE4"/>
                </a:highlight>
              </a:rPr>
              <a:t>Can you recall when you noticed it during the conversation?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the skill on self-talk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Continued exploring by asking open ended questions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Great job</a:t>
            </a:r>
            <a:r>
              <a:rPr>
                <a:solidFill>
                  <a:schemeClr val="dk2"/>
                </a:solidFill>
              </a:rPr>
              <a:t> at noticing when the negative self-talk came in! Let us try asking ourselves, </a:t>
            </a:r>
            <a:r>
              <a:rPr>
                <a:solidFill>
                  <a:schemeClr val="lt1"/>
                </a:solidFill>
                <a:highlight>
                  <a:srgbClr val="E4027C"/>
                </a:highlight>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Praising the parent</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turning negative self-talk to positive self-talk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Well done</a:t>
            </a:r>
            <a:r>
              <a:rPr>
                <a:solidFill>
                  <a:schemeClr val="dk1"/>
                </a:solidFill>
              </a:rPr>
              <a:t> for finding a positive way to think about what happened. </a:t>
            </a:r>
            <a:r>
              <a:rPr>
                <a:highlight>
                  <a:srgbClr val="00969A"/>
                </a:highlight>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Emphasise the positive self-talk skill</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 for trying</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PRACTISE</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How about we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Practising self-talk with the parent</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Pop Quiz on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The feeling of overwhelm will eventually pass as your child becomes older. Keep at it, and you will be fine.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